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90" r:id="rId3"/>
    <p:sldId id="291" r:id="rId4"/>
    <p:sldId id="292" r:id="rId5"/>
    <p:sldId id="293" r:id="rId6"/>
    <p:sldId id="284" r:id="rId7"/>
    <p:sldId id="294" r:id="rId8"/>
    <p:sldId id="295" r:id="rId9"/>
    <p:sldId id="296" r:id="rId10"/>
    <p:sldId id="286" r:id="rId11"/>
    <p:sldId id="287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 autoAdjust="0"/>
    <p:restoredTop sz="94699"/>
  </p:normalViewPr>
  <p:slideViewPr>
    <p:cSldViewPr snapToGrid="0">
      <p:cViewPr varScale="1">
        <p:scale>
          <a:sx n="115" d="100"/>
          <a:sy n="115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77C62-34EB-C2AF-C2D0-3940580DE4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Unmanaged</a:t>
            </a:r>
            <a:r>
              <a:rPr lang="de-DE" dirty="0"/>
              <a:t> Save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B8FC7B-2F69-35B3-CEFB-13EE809A0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DED7C6D-CA31-9ECA-0A73-29158BBB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87" y="2170545"/>
            <a:ext cx="6521903" cy="4476974"/>
          </a:xfrm>
        </p:spPr>
        <p:txBody>
          <a:bodyPr>
            <a:normAutofit/>
          </a:bodyPr>
          <a:lstStyle/>
          <a:p>
            <a:r>
              <a:rPr lang="de-DE" sz="2000" dirty="0" err="1"/>
              <a:t>Specify</a:t>
            </a:r>
            <a:r>
              <a:rPr lang="de-DE" sz="2000" dirty="0"/>
              <a:t> </a:t>
            </a:r>
            <a:r>
              <a:rPr lang="de-DE" sz="2000" dirty="0" err="1"/>
              <a:t>operations</a:t>
            </a:r>
            <a:endParaRPr lang="de-DE" sz="1600" dirty="0"/>
          </a:p>
        </p:txBody>
      </p:sp>
      <p:pic>
        <p:nvPicPr>
          <p:cNvPr id="5" name="Grafik 4" descr="Ein Bild, das Text, Screenshot, Schrift, weiß enthält.&#10;&#10;Automatisch generierte Beschreibung">
            <a:extLst>
              <a:ext uri="{FF2B5EF4-FFF2-40B4-BE49-F238E27FC236}">
                <a16:creationId xmlns:a16="http://schemas.microsoft.com/office/drawing/2014/main" id="{9FF37EEC-C95D-E19C-8DB6-AB724BBCF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76" y="210481"/>
            <a:ext cx="2378940" cy="12940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0D06F24-17E7-4029-D140-FFA65018FF4C}"/>
              </a:ext>
            </a:extLst>
          </p:cNvPr>
          <p:cNvSpPr txBox="1"/>
          <p:nvPr/>
        </p:nvSpPr>
        <p:spPr>
          <a:xfrm>
            <a:off x="1248170" y="738531"/>
            <a:ext cx="1530625" cy="338554"/>
          </a:xfrm>
          <a:prstGeom prst="rect">
            <a:avLst/>
          </a:prstGeom>
          <a:solidFill>
            <a:srgbClr val="E2D5E8"/>
          </a:solidFill>
        </p:spPr>
        <p:txBody>
          <a:bodyPr wrap="square" rtlCol="0">
            <a:spAutoFit/>
          </a:bodyPr>
          <a:lstStyle/>
          <a:p>
            <a:pPr algn="ctr"/>
            <a:endParaRPr lang="de-DE" sz="1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27191D3-8DB5-AAE5-FDD4-87D5CDFBBAA0}"/>
              </a:ext>
            </a:extLst>
          </p:cNvPr>
          <p:cNvSpPr txBox="1"/>
          <p:nvPr/>
        </p:nvSpPr>
        <p:spPr>
          <a:xfrm>
            <a:off x="681302" y="750568"/>
            <a:ext cx="1530625" cy="338554"/>
          </a:xfrm>
          <a:prstGeom prst="rect">
            <a:avLst/>
          </a:prstGeom>
          <a:solidFill>
            <a:srgbClr val="E2D5E8"/>
          </a:solidFill>
        </p:spPr>
        <p:txBody>
          <a:bodyPr wrap="square" rtlCol="0">
            <a:spAutoFit/>
          </a:bodyPr>
          <a:lstStyle/>
          <a:p>
            <a:pPr algn="ctr"/>
            <a:endParaRPr lang="de-DE" sz="16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46C214-9DFB-217E-C67C-2FD2F18F2034}"/>
              </a:ext>
            </a:extLst>
          </p:cNvPr>
          <p:cNvSpPr txBox="1"/>
          <p:nvPr/>
        </p:nvSpPr>
        <p:spPr>
          <a:xfrm>
            <a:off x="1024444" y="591037"/>
            <a:ext cx="1530625" cy="830997"/>
          </a:xfrm>
          <a:prstGeom prst="rect">
            <a:avLst/>
          </a:prstGeom>
          <a:solidFill>
            <a:srgbClr val="E2D5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Create </a:t>
            </a:r>
            <a:r>
              <a:rPr lang="de-DE" sz="1600" dirty="0" err="1"/>
              <a:t>Behavior</a:t>
            </a:r>
            <a:r>
              <a:rPr lang="de-DE" sz="1600" dirty="0"/>
              <a:t> </a:t>
            </a:r>
            <a:r>
              <a:rPr lang="de-DE" sz="1600" dirty="0" err="1"/>
              <a:t>Projection</a:t>
            </a:r>
            <a:endParaRPr lang="de-DE" sz="16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22D97DF-C2A1-4A98-1CF1-5D974492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85" y="2558896"/>
            <a:ext cx="64262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D086D720-FAB3-824E-D618-F74BD1306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8" y="2240571"/>
            <a:ext cx="6309468" cy="1514764"/>
          </a:xfrm>
        </p:spPr>
        <p:txBody>
          <a:bodyPr>
            <a:normAutofit/>
          </a:bodyPr>
          <a:lstStyle/>
          <a:p>
            <a:r>
              <a:rPr lang="de-DE" sz="2000" dirty="0"/>
              <a:t>Create </a:t>
            </a:r>
            <a:r>
              <a:rPr lang="de-DE" sz="2000" dirty="0" err="1"/>
              <a:t>service</a:t>
            </a:r>
            <a:r>
              <a:rPr lang="de-DE" sz="2000" dirty="0"/>
              <a:t> </a:t>
            </a:r>
            <a:r>
              <a:rPr lang="de-DE" sz="2000" dirty="0" err="1"/>
              <a:t>definition</a:t>
            </a:r>
            <a:r>
              <a:rPr lang="de-DE" sz="2000" dirty="0"/>
              <a:t> and </a:t>
            </a:r>
            <a:r>
              <a:rPr lang="de-DE" sz="2000" dirty="0" err="1"/>
              <a:t>binding</a:t>
            </a:r>
            <a:r>
              <a:rPr lang="de-DE" sz="2000" dirty="0"/>
              <a:t> (ODATA V4) </a:t>
            </a:r>
            <a:endParaRPr lang="de-DE" sz="1600" dirty="0"/>
          </a:p>
          <a:p>
            <a:pPr lvl="1"/>
            <a:endParaRPr lang="de-DE" sz="1600" dirty="0"/>
          </a:p>
        </p:txBody>
      </p:sp>
      <p:pic>
        <p:nvPicPr>
          <p:cNvPr id="2" name="Grafik 1" descr="Ein Bild, das Text, Screenshot, Schrift, Billardkugel enthält.&#10;&#10;Automatisch generierte Beschreibung">
            <a:extLst>
              <a:ext uri="{FF2B5EF4-FFF2-40B4-BE49-F238E27FC236}">
                <a16:creationId xmlns:a16="http://schemas.microsoft.com/office/drawing/2014/main" id="{F4D80F77-D3EA-2810-0E4F-8F562BEB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8" y="256352"/>
            <a:ext cx="2418154" cy="1294039"/>
          </a:xfrm>
          <a:prstGeom prst="rect">
            <a:avLst/>
          </a:prstGeom>
        </p:spPr>
      </p:pic>
      <p:pic>
        <p:nvPicPr>
          <p:cNvPr id="4" name="Grafik 3" descr="Ein Bild, das Text, Schrift, Screenshot, Symbol enthält.&#10;&#10;Automatisch generierte Beschreibung">
            <a:extLst>
              <a:ext uri="{FF2B5EF4-FFF2-40B4-BE49-F238E27FC236}">
                <a16:creationId xmlns:a16="http://schemas.microsoft.com/office/drawing/2014/main" id="{A01DD8EF-D04D-7050-5EFA-72B4C786E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84" y="256352"/>
            <a:ext cx="2378940" cy="129403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0830B94-75A5-EAA6-BAD8-1FC9BBEBED6B}"/>
              </a:ext>
            </a:extLst>
          </p:cNvPr>
          <p:cNvSpPr txBox="1"/>
          <p:nvPr/>
        </p:nvSpPr>
        <p:spPr>
          <a:xfrm>
            <a:off x="3437682" y="764005"/>
            <a:ext cx="1794076" cy="584775"/>
          </a:xfrm>
          <a:prstGeom prst="rect">
            <a:avLst/>
          </a:prstGeom>
          <a:solidFill>
            <a:srgbClr val="E2D5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Create Service Bindung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4C6AF2E-B8AB-308D-32C9-2235641FA04F}"/>
              </a:ext>
            </a:extLst>
          </p:cNvPr>
          <p:cNvSpPr txBox="1"/>
          <p:nvPr/>
        </p:nvSpPr>
        <p:spPr>
          <a:xfrm>
            <a:off x="451413" y="764004"/>
            <a:ext cx="1909822" cy="584775"/>
          </a:xfrm>
          <a:prstGeom prst="rect">
            <a:avLst/>
          </a:prstGeom>
          <a:solidFill>
            <a:srgbClr val="D6E8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Create Service </a:t>
            </a:r>
            <a:r>
              <a:rPr lang="de-DE" sz="1600" dirty="0" err="1"/>
              <a:t>Defintion</a:t>
            </a:r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231EF5-5751-49E8-7BF5-0179BAD0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159" y="3755335"/>
            <a:ext cx="8203836" cy="12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1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F6262-0500-BA56-7F7C-B807EE0A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05AA14-A0E8-AADF-AFA8-4A07519BE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Add </a:t>
            </a:r>
            <a:r>
              <a:rPr lang="de-DE" sz="2000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sz="20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sz="2000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following</a:t>
            </a:r>
            <a:r>
              <a:rPr lang="de-DE" sz="20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sz="2000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statements</a:t>
            </a:r>
            <a:r>
              <a:rPr lang="de-DE" sz="20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sz="2000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to</a:t>
            </a:r>
            <a:r>
              <a:rPr lang="de-DE" sz="20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sz="2000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your</a:t>
            </a:r>
            <a:r>
              <a:rPr lang="de-DE" sz="20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sz="2000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behavior</a:t>
            </a:r>
            <a:r>
              <a:rPr lang="de-DE" sz="20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sz="2000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definition</a:t>
            </a:r>
            <a:r>
              <a:rPr lang="de-DE" sz="20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.</a:t>
            </a:r>
          </a:p>
          <a:p>
            <a:pPr marL="0" indent="0">
              <a:buNone/>
            </a:pPr>
            <a:endParaRPr lang="de-DE" sz="2000" b="0" i="0" u="none" strike="noStrike" dirty="0">
              <a:solidFill>
                <a:srgbClr val="1F1F1F"/>
              </a:solidFill>
              <a:effectLst/>
              <a:highlight>
                <a:srgbClr val="FFFFFF"/>
              </a:highlight>
              <a:latin typeface="72 Brand Variable"/>
            </a:endParaRPr>
          </a:p>
          <a:p>
            <a:pPr lvl="1"/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update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(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features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: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instance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draft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action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(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features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: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instance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)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Edit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draft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determine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action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Prepare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{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validation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checkOrderedQuantity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validation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checkDeliveryDate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}</a:t>
            </a:r>
            <a:endParaRPr lang="de-DE" sz="1800" dirty="0">
              <a:solidFill>
                <a:srgbClr val="CCCCCC"/>
              </a:solidFill>
              <a:highlight>
                <a:srgbClr val="2F2F2F"/>
              </a:highlight>
              <a:latin typeface="Menlo" panose="020B0609030804020204" pitchFamily="49" charset="0"/>
            </a:endParaRPr>
          </a:p>
          <a:p>
            <a:pPr lvl="1"/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determination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setInitialOrderValues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modify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{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create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}</a:t>
            </a:r>
            <a:endParaRPr lang="de-DE" sz="1800" dirty="0">
              <a:solidFill>
                <a:srgbClr val="CCCCCC"/>
              </a:solidFill>
              <a:highlight>
                <a:srgbClr val="2F2F2F"/>
              </a:highlight>
              <a:latin typeface="Menlo" panose="020B0609030804020204" pitchFamily="49" charset="0"/>
            </a:endParaRPr>
          </a:p>
          <a:p>
            <a:pPr lvl="1"/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determination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calculateTotalPrice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modify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{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create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field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Price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}</a:t>
            </a:r>
            <a:endParaRPr lang="de-DE" sz="1800" dirty="0">
              <a:solidFill>
                <a:srgbClr val="CCCCCC"/>
              </a:solidFill>
              <a:highlight>
                <a:srgbClr val="2F2F2F"/>
              </a:highlight>
              <a:latin typeface="Menlo" panose="020B0609030804020204" pitchFamily="49" charset="0"/>
            </a:endParaRPr>
          </a:p>
          <a:p>
            <a:pPr lvl="1"/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validation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checkOrderedQuantity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{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create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field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OrderQuantity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}</a:t>
            </a:r>
            <a:endParaRPr lang="de-DE" sz="1800" dirty="0">
              <a:solidFill>
                <a:srgbClr val="CCCCCC"/>
              </a:solidFill>
              <a:highlight>
                <a:srgbClr val="2F2F2F"/>
              </a:highlight>
              <a:latin typeface="Menlo" panose="020B0609030804020204" pitchFamily="49" charset="0"/>
            </a:endParaRPr>
          </a:p>
          <a:p>
            <a:pPr lvl="1"/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validation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checkDeliveryDate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on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{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create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field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DeliveryDate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;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}</a:t>
            </a:r>
            <a:endParaRPr lang="de-DE" sz="1800" dirty="0">
              <a:solidFill>
                <a:srgbClr val="CCCCCC"/>
              </a:solidFill>
              <a:effectLst/>
              <a:highlight>
                <a:srgbClr val="2F2F2F"/>
              </a:highlight>
              <a:latin typeface="Menlo" panose="020B0609030804020204" pitchFamily="49" charset="0"/>
            </a:endParaRPr>
          </a:p>
          <a:p>
            <a:pPr lvl="1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7954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B10B31E-0D3B-4D6D-ADA2-669CB0AB4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416" y="524495"/>
            <a:ext cx="5255883" cy="36631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F72203-B510-AC03-DD8C-D78D1E008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661" y="2112257"/>
            <a:ext cx="7142923" cy="422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7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DF3F7-1A2C-1083-EF4C-A7DAA31E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Value Help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213741A-3223-2BC4-2B83-E906D0681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197" y="1825625"/>
            <a:ext cx="50076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0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485D5-B145-C83B-3F08-BDD24FBF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Value Help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0FCE8A1-AEFB-3471-982D-54C3F1323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6523"/>
            <a:ext cx="10515600" cy="35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47A7E-112E-F25A-C2A8-1AB0DAFA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Value Help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1DACED1-5236-C31F-FF18-67F92ED7D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6523"/>
            <a:ext cx="10515600" cy="35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F26C9-D270-5F91-BB49-388B0770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Implementation	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9FCDFE2-18C1-9479-496D-28CACDDDF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132" y="1825625"/>
            <a:ext cx="66817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2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F26C9-D270-5F91-BB49-388B0770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Implementation	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76D83-A90E-7AE5-EB02-04D115A0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8551"/>
            <a:ext cx="7772400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0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F26C9-D270-5F91-BB49-388B0770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Implementation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7E7492-1F20-30D3-ED0F-17AAA7F4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48" y="1351470"/>
            <a:ext cx="6351104" cy="52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8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C3D0D-C429-4256-4829-CE3AC76E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8C60F7-9447-D960-BDDC-9F64C42E9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679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F26C9-D270-5F91-BB49-388B0770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Implementation	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881615-978A-1C1D-E9BD-549AE748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78" y="1510417"/>
            <a:ext cx="6589643" cy="4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9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C3CF6-212E-0707-D0EF-60C06C9A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Implementation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AC93705-D5FA-0122-2039-1785CC405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50" y="2775744"/>
            <a:ext cx="86995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9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41393-3BDB-76F9-55B5-40109172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F2174A-0872-882F-4FC0-01E2F15BB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...</a:t>
            </a:r>
            <a:endParaRPr lang="de-DE" sz="1800" dirty="0">
              <a:solidFill>
                <a:srgbClr val="CCCCCC"/>
              </a:solidFill>
              <a:effectLst/>
              <a:highlight>
                <a:srgbClr val="2F2F2F"/>
              </a:highlight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4289A-2847-C1D2-6310-D9E430B9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60" y="3094821"/>
            <a:ext cx="9371880" cy="6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E0751F-CA68-71C4-D4F8-A49570D0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 err="1"/>
              <a:t>view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41C7D8E-EFE6-9167-B72E-B51CDCF2C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550" y="2102644"/>
            <a:ext cx="6184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52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77A46-8C80-3B7D-D3D7-78702303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extension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84C1CD0-2559-83EF-76F8-6B18B978A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41531"/>
            <a:ext cx="10515600" cy="9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21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32340-D70D-B204-FDFC-68019A69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 and </a:t>
            </a:r>
            <a:r>
              <a:rPr lang="de-DE" dirty="0" err="1"/>
              <a:t>save_modified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D3019C-B377-4368-6C06-0EFC409C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/>
          </a:p>
          <a:p>
            <a:r>
              <a:rPr lang="de-DE" sz="2000" dirty="0"/>
              <a:t>Delete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br>
              <a:rPr lang="de-DE" sz="2000" dirty="0"/>
            </a:b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persistent </a:t>
            </a:r>
            <a:r>
              <a:rPr lang="de-DE" sz="2000" b="0" i="0" u="none" strike="noStrike" dirty="0" err="1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zjajashopcart000 and</a:t>
            </a:r>
            <a:b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de-DE" sz="2000" dirty="0" err="1"/>
              <a:t>nsert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/>
              <a:t>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behavior</a:t>
            </a:r>
            <a:r>
              <a:rPr lang="de-DE" sz="2000" dirty="0"/>
              <a:t> </a:t>
            </a:r>
            <a:r>
              <a:rPr lang="de-DE" sz="2000" dirty="0" err="1"/>
              <a:t>definition</a:t>
            </a:r>
            <a:r>
              <a:rPr lang="de-DE" sz="2000" dirty="0"/>
              <a:t>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56DF0F-03F9-0943-0E94-C851578A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76" y="3625850"/>
            <a:ext cx="5944647" cy="13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09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643D8-3CDC-B6F8-D276-372CE01B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the</a:t>
            </a:r>
            <a:r>
              <a:rPr lang="de-DE" dirty="0"/>
              <a:t> save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9EBDFA-C9D7-88A2-2171-0BF8FB9A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7121"/>
            <a:ext cx="10515600" cy="489841"/>
          </a:xfrm>
        </p:spPr>
        <p:txBody>
          <a:bodyPr/>
          <a:lstStyle/>
          <a:p>
            <a:r>
              <a:rPr lang="de-DE" dirty="0" err="1"/>
              <a:t>Don‘t</a:t>
            </a:r>
            <a:r>
              <a:rPr lang="de-DE" dirty="0"/>
              <a:t> save and </a:t>
            </a:r>
            <a:r>
              <a:rPr lang="de-DE" dirty="0" err="1"/>
              <a:t>activate</a:t>
            </a:r>
            <a:r>
              <a:rPr lang="de-DE" dirty="0"/>
              <a:t>.</a:t>
            </a:r>
          </a:p>
        </p:txBody>
      </p:sp>
      <p:pic>
        <p:nvPicPr>
          <p:cNvPr id="7" name="Inhaltsplatzhalter 3">
            <a:extLst>
              <a:ext uri="{FF2B5EF4-FFF2-40B4-BE49-F238E27FC236}">
                <a16:creationId xmlns:a16="http://schemas.microsoft.com/office/drawing/2014/main" id="{692BD29D-51EC-307E-3CAE-B8FE996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661" y="1637246"/>
            <a:ext cx="6712677" cy="358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3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F6952-EC33-FCD5-C48A-A8E39F57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global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EE6E0A5-8146-0381-4025-E1C16CCB0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950" y="1470715"/>
            <a:ext cx="7912100" cy="4102100"/>
          </a:xfrm>
          <a:prstGeom prst="rect">
            <a:avLst/>
          </a:prstGeom>
        </p:spPr>
      </p:pic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35AE5B2E-FB79-C5D1-05A9-8CD4183546AB}"/>
              </a:ext>
            </a:extLst>
          </p:cNvPr>
          <p:cNvSpPr txBox="1">
            <a:spLocks/>
          </p:cNvSpPr>
          <p:nvPr/>
        </p:nvSpPr>
        <p:spPr>
          <a:xfrm>
            <a:off x="838200" y="5687121"/>
            <a:ext cx="10515600" cy="48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Save and </a:t>
            </a:r>
            <a:r>
              <a:rPr lang="de-DE" dirty="0" err="1"/>
              <a:t>activate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004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C185C-2B3B-2054-5619-1D0F5966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1E043A-FF88-6622-DE1B-BD7279C8D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Add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missing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constant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to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your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implementation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,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 </a:t>
            </a:r>
            <a:r>
              <a:rPr lang="de-DE" dirty="0" err="1"/>
              <a:t>createPurchaseRequisitionItem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 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action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and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enhance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 </a:t>
            </a:r>
            <a:r>
              <a:rPr lang="de-DE" dirty="0" err="1"/>
              <a:t>save_modified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 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method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. </a:t>
            </a:r>
          </a:p>
          <a:p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Tipp: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replace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code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with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sample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data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and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only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change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names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186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Runtime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for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Business Objects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</a:t>
            </a:r>
            <a:endParaRPr lang="de-DE" dirty="0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77" y="1825625"/>
            <a:ext cx="73022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within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Transactional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Processing</a:t>
            </a:r>
            <a:endParaRPr lang="de-DE" dirty="0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105" y="340261"/>
            <a:ext cx="3477983" cy="63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3B25055-2743-BB83-5739-517CAABB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Table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3E5BE3D-89F2-EF61-06BD-5EEA505F9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761" y="1825625"/>
            <a:ext cx="56204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DED7C6D-CA31-9ECA-0A73-29158BBB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32" y="1942164"/>
            <a:ext cx="2947416" cy="4351338"/>
          </a:xfrm>
        </p:spPr>
        <p:txBody>
          <a:bodyPr>
            <a:normAutofit/>
          </a:bodyPr>
          <a:lstStyle/>
          <a:p>
            <a:r>
              <a:rPr lang="de-DE" sz="2000" dirty="0"/>
              <a:t>Nothing </a:t>
            </a:r>
            <a:r>
              <a:rPr lang="de-DE" sz="2000" dirty="0" err="1"/>
              <a:t>changes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definition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CDS </a:t>
            </a:r>
            <a:r>
              <a:rPr lang="de-DE" sz="2000" dirty="0" err="1"/>
              <a:t>views</a:t>
            </a:r>
            <a:endParaRPr lang="de-DE" sz="2000" dirty="0"/>
          </a:p>
        </p:txBody>
      </p:sp>
      <p:pic>
        <p:nvPicPr>
          <p:cNvPr id="15" name="Grafik 14" descr="Ein Bild, das Schrift, Text, Screenshot, Symbol enthält.&#10;&#10;Automatisch generierte Beschreibung">
            <a:extLst>
              <a:ext uri="{FF2B5EF4-FFF2-40B4-BE49-F238E27FC236}">
                <a16:creationId xmlns:a16="http://schemas.microsoft.com/office/drawing/2014/main" id="{8007A119-AD25-DACF-4BA3-8BE08EEEA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201160"/>
            <a:ext cx="2403216" cy="1294039"/>
          </a:xfrm>
          <a:prstGeom prst="rect">
            <a:avLst/>
          </a:prstGeom>
        </p:spPr>
      </p:pic>
      <p:pic>
        <p:nvPicPr>
          <p:cNvPr id="8" name="Grafik 7" descr="Ein Bild, das Schrift, Screenshot, Text, Symbol enthält.&#10;&#10;Automatisch generierte Beschreibung">
            <a:extLst>
              <a:ext uri="{FF2B5EF4-FFF2-40B4-BE49-F238E27FC236}">
                <a16:creationId xmlns:a16="http://schemas.microsoft.com/office/drawing/2014/main" id="{011DEACE-E8EE-AF85-0E9E-A6F4B0E59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05" y="201160"/>
            <a:ext cx="2442829" cy="129403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FAF9B2A-7957-B818-FAE0-C24DD1A0133A}"/>
              </a:ext>
            </a:extLst>
          </p:cNvPr>
          <p:cNvSpPr txBox="1"/>
          <p:nvPr/>
        </p:nvSpPr>
        <p:spPr>
          <a:xfrm>
            <a:off x="991033" y="617348"/>
            <a:ext cx="1669774" cy="707886"/>
          </a:xfrm>
          <a:prstGeom prst="rect">
            <a:avLst/>
          </a:prstGeom>
          <a:solidFill>
            <a:srgbClr val="DBE8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Create CDS View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870A5C-B476-ABC5-567E-271742344CFF}"/>
              </a:ext>
            </a:extLst>
          </p:cNvPr>
          <p:cNvSpPr txBox="1"/>
          <p:nvPr/>
        </p:nvSpPr>
        <p:spPr>
          <a:xfrm>
            <a:off x="3351027" y="648125"/>
            <a:ext cx="1855305" cy="646331"/>
          </a:xfrm>
          <a:prstGeom prst="rect">
            <a:avLst/>
          </a:prstGeom>
          <a:solidFill>
            <a:srgbClr val="DBE8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Create CDS </a:t>
            </a:r>
            <a:r>
              <a:rPr lang="de-DE" dirty="0" err="1"/>
              <a:t>Projection</a:t>
            </a:r>
            <a:r>
              <a:rPr lang="de-DE" dirty="0"/>
              <a:t> 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2614D7-E2CE-DEE7-BC96-564FDA833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68" y="201160"/>
            <a:ext cx="5353464" cy="41446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2BF608-77E3-4AEA-3212-4E93128D0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32" y="3111464"/>
            <a:ext cx="5741228" cy="34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3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6132BD-BC9E-8ADC-7185-D4CF5175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Defintion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044E734-CFBE-4280-FC9C-C47650EB3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3896" y="313251"/>
            <a:ext cx="2981738" cy="6231498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B96B9C-E092-AF80-AEF8-FB8B964A1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574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overview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View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via </a:t>
            </a:r>
            <a:r>
              <a:rPr lang="de-DE" dirty="0" err="1"/>
              <a:t>annotation</a:t>
            </a:r>
            <a:br>
              <a:rPr lang="de-DE" dirty="0"/>
            </a:br>
            <a:r>
              <a:rPr lang="de-DE" sz="18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@</a:t>
            </a:r>
            <a:r>
              <a:rPr lang="de-DE" sz="18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Metadata.allowExtensions</a:t>
            </a:r>
            <a:r>
              <a:rPr lang="de-DE" sz="1800" dirty="0">
                <a:solidFill>
                  <a:srgbClr val="A99C8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: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dirty="0" err="1">
                <a:solidFill>
                  <a:srgbClr val="A99C8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true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89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DED7C6D-CA31-9ECA-0A73-29158BBB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31" y="2200529"/>
            <a:ext cx="5781161" cy="4351338"/>
          </a:xfrm>
        </p:spPr>
        <p:txBody>
          <a:bodyPr>
            <a:normAutofit/>
          </a:bodyPr>
          <a:lstStyle/>
          <a:p>
            <a:r>
              <a:rPr lang="de-DE" sz="2000" dirty="0"/>
              <a:t>Create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managed</a:t>
            </a:r>
            <a:r>
              <a:rPr lang="de-DE" sz="2000" dirty="0"/>
              <a:t> </a:t>
            </a:r>
            <a:r>
              <a:rPr lang="de-DE" sz="2000" dirty="0" err="1"/>
              <a:t>behaviour</a:t>
            </a:r>
            <a:r>
              <a:rPr lang="de-DE" sz="2000" dirty="0"/>
              <a:t> </a:t>
            </a:r>
            <a:r>
              <a:rPr lang="de-DE" sz="2000" dirty="0" err="1"/>
              <a:t>definition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right-clicking</a:t>
            </a:r>
            <a:r>
              <a:rPr lang="de-DE" sz="2000" dirty="0"/>
              <a:t>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view</a:t>
            </a:r>
            <a:r>
              <a:rPr lang="de-DE" sz="2000" dirty="0"/>
              <a:t> </a:t>
            </a:r>
            <a:r>
              <a:rPr lang="de-DE" sz="2000" dirty="0" err="1"/>
              <a:t>object</a:t>
            </a:r>
            <a:r>
              <a:rPr lang="de-DE" sz="2000" dirty="0"/>
              <a:t>.</a:t>
            </a:r>
          </a:p>
          <a:p>
            <a:r>
              <a:rPr lang="de-DE" sz="2000" dirty="0" err="1"/>
              <a:t>Managed</a:t>
            </a:r>
            <a:endParaRPr lang="de-DE" sz="2000" dirty="0"/>
          </a:p>
          <a:p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</a:t>
            </a:r>
            <a:r>
              <a:rPr lang="de-DE" sz="2000" dirty="0" err="1"/>
              <a:t>practice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 </a:t>
            </a:r>
            <a:r>
              <a:rPr lang="de-DE" sz="2000" dirty="0" err="1"/>
              <a:t>strict</a:t>
            </a:r>
            <a:r>
              <a:rPr lang="de-DE" sz="2000" dirty="0"/>
              <a:t>(2)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strict</a:t>
            </a:r>
            <a:r>
              <a:rPr lang="de-DE" sz="2000" dirty="0"/>
              <a:t> </a:t>
            </a:r>
            <a:r>
              <a:rPr lang="de-DE" sz="2000" dirty="0" err="1"/>
              <a:t>syntax</a:t>
            </a:r>
            <a:r>
              <a:rPr lang="de-DE" sz="2000" dirty="0"/>
              <a:t> check.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strict</a:t>
            </a:r>
            <a:r>
              <a:rPr lang="de-DE" sz="2000" dirty="0"/>
              <a:t> in </a:t>
            </a:r>
            <a:r>
              <a:rPr lang="de-DE" sz="2000" dirty="0" err="1"/>
              <a:t>old</a:t>
            </a:r>
            <a:r>
              <a:rPr lang="de-DE" sz="2000" dirty="0"/>
              <a:t> </a:t>
            </a:r>
            <a:r>
              <a:rPr lang="de-DE" sz="2000" dirty="0" err="1"/>
              <a:t>systems</a:t>
            </a:r>
            <a:r>
              <a:rPr lang="de-DE" sz="2000" dirty="0"/>
              <a:t>.</a:t>
            </a:r>
          </a:p>
          <a:p>
            <a:r>
              <a:rPr lang="de-DE" sz="2000" dirty="0"/>
              <a:t>With draft / </a:t>
            </a:r>
            <a:r>
              <a:rPr lang="de-DE" sz="2000" dirty="0" err="1"/>
              <a:t>use</a:t>
            </a:r>
            <a:r>
              <a:rPr lang="de-DE" sz="2000" dirty="0"/>
              <a:t> draft</a:t>
            </a:r>
          </a:p>
          <a:p>
            <a:r>
              <a:rPr lang="de-DE" sz="2000" dirty="0"/>
              <a:t>With own draft </a:t>
            </a:r>
            <a:r>
              <a:rPr lang="de-DE" sz="2000" dirty="0" err="1"/>
              <a:t>table</a:t>
            </a:r>
            <a:r>
              <a:rPr lang="de-DE" sz="2000" dirty="0"/>
              <a:t> (</a:t>
            </a:r>
            <a:r>
              <a:rPr lang="de-DE" sz="2000" dirty="0" err="1"/>
              <a:t>generate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Define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assignment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DB </a:t>
            </a:r>
            <a:r>
              <a:rPr lang="de-DE" sz="2000" dirty="0" err="1"/>
              <a:t>table</a:t>
            </a:r>
            <a:r>
              <a:rPr lang="de-DE" sz="2000" dirty="0"/>
              <a:t> and </a:t>
            </a:r>
            <a:r>
              <a:rPr lang="de-DE" sz="2000" dirty="0" err="1"/>
              <a:t>the</a:t>
            </a:r>
            <a:r>
              <a:rPr lang="de-DE" sz="2000" dirty="0"/>
              <a:t> CDS </a:t>
            </a:r>
            <a:r>
              <a:rPr lang="de-DE" sz="2000" dirty="0" err="1"/>
              <a:t>view</a:t>
            </a:r>
            <a:r>
              <a:rPr lang="de-DE" sz="2000" dirty="0"/>
              <a:t>.</a:t>
            </a:r>
          </a:p>
          <a:p>
            <a:r>
              <a:rPr lang="de-DE" sz="2000" dirty="0"/>
              <a:t>Create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behaviour</a:t>
            </a:r>
            <a:r>
              <a:rPr lang="de-DE" sz="2000" dirty="0"/>
              <a:t> </a:t>
            </a:r>
            <a:r>
              <a:rPr lang="de-DE" sz="2000" dirty="0" err="1"/>
              <a:t>class</a:t>
            </a:r>
            <a:r>
              <a:rPr lang="de-DE" sz="2000" dirty="0"/>
              <a:t> </a:t>
            </a:r>
            <a:r>
              <a:rPr lang="de-DE" sz="2000" dirty="0" err="1"/>
              <a:t>automatically</a:t>
            </a:r>
            <a:r>
              <a:rPr lang="de-DE" sz="2000" dirty="0"/>
              <a:t> via quick </a:t>
            </a:r>
            <a:r>
              <a:rPr lang="de-DE" sz="2000" dirty="0" err="1"/>
              <a:t>help</a:t>
            </a:r>
            <a:endParaRPr lang="de-DE" sz="2000" dirty="0"/>
          </a:p>
        </p:txBody>
      </p:sp>
      <p:pic>
        <p:nvPicPr>
          <p:cNvPr id="6" name="Grafik 5" descr="Ein Bild, das Text, Screenshot, weiß, Schrift enthält.&#10;&#10;Automatisch generierte Beschreibung">
            <a:extLst>
              <a:ext uri="{FF2B5EF4-FFF2-40B4-BE49-F238E27FC236}">
                <a16:creationId xmlns:a16="http://schemas.microsoft.com/office/drawing/2014/main" id="{CA5B81AD-7CCF-30FB-8702-92264A99E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94" y="219633"/>
            <a:ext cx="2378940" cy="1294039"/>
          </a:xfrm>
          <a:prstGeom prst="rect">
            <a:avLst/>
          </a:prstGeom>
        </p:spPr>
      </p:pic>
      <p:pic>
        <p:nvPicPr>
          <p:cNvPr id="7" name="Grafik 6" descr="Ein Bild, das Text, Schrift, Screenshot, Symbol enthält.&#10;&#10;Automatisch generierte Beschreibung">
            <a:extLst>
              <a:ext uri="{FF2B5EF4-FFF2-40B4-BE49-F238E27FC236}">
                <a16:creationId xmlns:a16="http://schemas.microsoft.com/office/drawing/2014/main" id="{8368B09E-9BC3-6FBC-C9FB-63CC00777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38" y="219632"/>
            <a:ext cx="2418154" cy="12940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8D6711-78B9-EF21-5790-F325671F8340}"/>
              </a:ext>
            </a:extLst>
          </p:cNvPr>
          <p:cNvSpPr txBox="1"/>
          <p:nvPr/>
        </p:nvSpPr>
        <p:spPr>
          <a:xfrm>
            <a:off x="1145894" y="736671"/>
            <a:ext cx="1990845" cy="584775"/>
          </a:xfrm>
          <a:prstGeom prst="rect">
            <a:avLst/>
          </a:prstGeom>
          <a:solidFill>
            <a:srgbClr val="E2D5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Create </a:t>
            </a:r>
            <a:r>
              <a:rPr lang="de-DE" sz="1600" dirty="0" err="1"/>
              <a:t>Behavior</a:t>
            </a:r>
            <a:r>
              <a:rPr lang="de-DE" sz="1600" dirty="0"/>
              <a:t> Definition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1226852-B1AD-34B3-78F6-AD198C6FBB75}"/>
              </a:ext>
            </a:extLst>
          </p:cNvPr>
          <p:cNvSpPr txBox="1"/>
          <p:nvPr/>
        </p:nvSpPr>
        <p:spPr>
          <a:xfrm>
            <a:off x="4234967" y="1097387"/>
            <a:ext cx="1768601" cy="338554"/>
          </a:xfrm>
          <a:prstGeom prst="rect">
            <a:avLst/>
          </a:prstGeom>
          <a:solidFill>
            <a:srgbClr val="D6E8D5"/>
          </a:solidFill>
        </p:spPr>
        <p:txBody>
          <a:bodyPr wrap="square" rtlCol="0">
            <a:spAutoFit/>
          </a:bodyPr>
          <a:lstStyle/>
          <a:p>
            <a:pPr algn="ctr"/>
            <a:endParaRPr lang="de-DE" sz="1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755137-C277-B361-47BA-A23153033042}"/>
              </a:ext>
            </a:extLst>
          </p:cNvPr>
          <p:cNvSpPr txBox="1"/>
          <p:nvPr/>
        </p:nvSpPr>
        <p:spPr>
          <a:xfrm>
            <a:off x="4065040" y="809240"/>
            <a:ext cx="1768601" cy="338554"/>
          </a:xfrm>
          <a:prstGeom prst="rect">
            <a:avLst/>
          </a:prstGeom>
          <a:solidFill>
            <a:srgbClr val="D6E8D5"/>
          </a:solidFill>
        </p:spPr>
        <p:txBody>
          <a:bodyPr wrap="square" rtlCol="0">
            <a:spAutoFit/>
          </a:bodyPr>
          <a:lstStyle/>
          <a:p>
            <a:pPr algn="ctr"/>
            <a:endParaRPr lang="de-DE" sz="1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1A6F44-E799-0F04-7251-C7F79BD798A8}"/>
              </a:ext>
            </a:extLst>
          </p:cNvPr>
          <p:cNvSpPr txBox="1"/>
          <p:nvPr/>
        </p:nvSpPr>
        <p:spPr>
          <a:xfrm>
            <a:off x="4065040" y="567393"/>
            <a:ext cx="1768601" cy="338554"/>
          </a:xfrm>
          <a:prstGeom prst="rect">
            <a:avLst/>
          </a:prstGeom>
          <a:solidFill>
            <a:srgbClr val="D6E8D5"/>
          </a:solidFill>
        </p:spPr>
        <p:txBody>
          <a:bodyPr wrap="square" rtlCol="0">
            <a:spAutoFit/>
          </a:bodyPr>
          <a:lstStyle/>
          <a:p>
            <a:pPr algn="ctr"/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5B3ACF-C0EC-64E2-31CA-36355B6CDA72}"/>
              </a:ext>
            </a:extLst>
          </p:cNvPr>
          <p:cNvSpPr txBox="1"/>
          <p:nvPr/>
        </p:nvSpPr>
        <p:spPr>
          <a:xfrm>
            <a:off x="4169965" y="736670"/>
            <a:ext cx="1926035" cy="584775"/>
          </a:xfrm>
          <a:prstGeom prst="rect">
            <a:avLst/>
          </a:prstGeom>
          <a:solidFill>
            <a:srgbClr val="D6E8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Create </a:t>
            </a:r>
            <a:r>
              <a:rPr lang="de-DE" sz="1600" dirty="0" err="1"/>
              <a:t>Behavior</a:t>
            </a:r>
            <a:r>
              <a:rPr lang="de-DE" sz="1600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77124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3D13F1-94BB-5ED6-B7F1-22A27274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6" y="251790"/>
            <a:ext cx="5650364" cy="3602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43737D7-6141-8C47-4014-A0F64840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800" y="1630017"/>
            <a:ext cx="4866564" cy="47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22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Macintosh PowerPoint</Application>
  <PresentationFormat>Breitbild</PresentationFormat>
  <Paragraphs>58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72</vt:lpstr>
      <vt:lpstr>72 Brand Variable</vt:lpstr>
      <vt:lpstr>Aptos</vt:lpstr>
      <vt:lpstr>Aptos Display</vt:lpstr>
      <vt:lpstr>Arial</vt:lpstr>
      <vt:lpstr>Consolas</vt:lpstr>
      <vt:lpstr>Menlo</vt:lpstr>
      <vt:lpstr>Office</vt:lpstr>
      <vt:lpstr>Unmanaged Save Scenario</vt:lpstr>
      <vt:lpstr>Use Case</vt:lpstr>
      <vt:lpstr>Runtime for the Managed Business Objects with Unmanaged Save</vt:lpstr>
      <vt:lpstr>Unmanaged Save within the Transactional Processing</vt:lpstr>
      <vt:lpstr>Create Table</vt:lpstr>
      <vt:lpstr>PowerPoint-Präsentation</vt:lpstr>
      <vt:lpstr>Create Metadata Defintion</vt:lpstr>
      <vt:lpstr>PowerPoint-Präsentation</vt:lpstr>
      <vt:lpstr>PowerPoint-Präsentation</vt:lpstr>
      <vt:lpstr>PowerPoint-Präsentation</vt:lpstr>
      <vt:lpstr>PowerPoint-Präsentation</vt:lpstr>
      <vt:lpstr>Enhance behavior definition of data model</vt:lpstr>
      <vt:lpstr>PowerPoint-Präsentation</vt:lpstr>
      <vt:lpstr>Create Value Help definition for products</vt:lpstr>
      <vt:lpstr>Create Value Help</vt:lpstr>
      <vt:lpstr>Create Value Help</vt:lpstr>
      <vt:lpstr>Enhance Behavior Implementation </vt:lpstr>
      <vt:lpstr>Enhance Behavior Implementation </vt:lpstr>
      <vt:lpstr>Enhance Behavior Implementation </vt:lpstr>
      <vt:lpstr>Enhance Behavior Implementation </vt:lpstr>
      <vt:lpstr>Enhance Behavior Implementation</vt:lpstr>
      <vt:lpstr>Enhance behavior definition of data model</vt:lpstr>
      <vt:lpstr>Enhance behavior definition of projection view</vt:lpstr>
      <vt:lpstr>Enhance metadata extension</vt:lpstr>
      <vt:lpstr>Implement unmanaged save and save_modified</vt:lpstr>
      <vt:lpstr>Implement the save modified method</vt:lpstr>
      <vt:lpstr>Implement global class</vt:lpstr>
      <vt:lpstr>Enhance behavior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Jan  Jagusch</cp:lastModifiedBy>
  <cp:revision>19</cp:revision>
  <dcterms:created xsi:type="dcterms:W3CDTF">2024-05-22T07:20:18Z</dcterms:created>
  <dcterms:modified xsi:type="dcterms:W3CDTF">2024-06-12T18:54:14Z</dcterms:modified>
</cp:coreProperties>
</file>